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Bree Serif" panose="02000503040000020004" pitchFamily="2" charset="77"/>
      <p:regular r:id="rId34"/>
    </p:embeddedFont>
    <p:embeddedFont>
      <p:font typeface="Didact Gothic" pitchFamily="2" charset="0"/>
      <p:regular r:id="rId35"/>
    </p:embeddedFont>
    <p:embeddedFont>
      <p:font typeface="Roboto" panose="02000000000000000000" pitchFamily="2" charset="0"/>
      <p:regular r:id="rId36"/>
      <p:bold r:id="rId37"/>
      <p:italic r:id="rId38"/>
      <p:boldItalic r:id="rId39"/>
    </p:embeddedFont>
    <p:embeddedFont>
      <p:font typeface="Roboto Black" panose="02000000000000000000" pitchFamily="2" charset="0"/>
      <p:bold r:id="rId40"/>
      <p:italic r:id="rId41"/>
      <p:boldItalic r:id="rId42"/>
    </p:embeddedFont>
    <p:embeddedFont>
      <p:font typeface="Roboto Light" panose="02000000000000000000" pitchFamily="2" charset="0"/>
      <p:regular r:id="rId43"/>
      <p:bold r:id="rId44"/>
      <p:italic r:id="rId45"/>
      <p:boldItalic r:id="rId46"/>
    </p:embeddedFont>
    <p:embeddedFont>
      <p:font typeface="Roboto Mono Thin" pitchFamily="49" charset="0"/>
      <p:regular r:id="rId47"/>
      <p:bold r:id="rId48"/>
      <p:italic r:id="rId49"/>
      <p:boldItalic r:id="rId50"/>
    </p:embeddedFont>
    <p:embeddedFont>
      <p:font typeface="Roboto Thin"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9d8b70879_0_1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9d8b70879_0_1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9d4adb81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9d4adb81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7a4f6649b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7a4f6649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07a4f6649b_9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07a4f6649b_9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7a4f6649b_9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7a4f6649b_9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7a4f6649b_9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7a4f6649b_9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9d4adb813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9d4adb813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7a4f6649b_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7a4f6649b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7a4f6649b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07a4f6649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7a4f6649b_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7a4f6649b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07a4f6649b_8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07a4f6649b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f9d8b70879_0_1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f9d8b70879_0_1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7a4f6649b_9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7a4f6649b_9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7a4f6649b_9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7a4f6649b_9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7a4f6649b_9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7a4f6649b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a4f6649b_9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a4f6649b_9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7a4f6649b_9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7a4f6649b_9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7a4f6649b_9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7a4f6649b_9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7a4f6649b_8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7a4f6649b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7a4f6649b_8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7a4f6649b_8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7a4f6649b_8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7a4f6649b_8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9d8b70879_0_2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9d8b70879_0_2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7a4f6649b_1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7a4f6649b_1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07a4f6649b_1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07a4f6649b_1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9d8b70879_0_2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9d8b70879_0_2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9d8b70879_0_1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9d8b70879_0_1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7a4f6649b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7a4f6649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7a4f6649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7a4f6649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7a4f6649b_9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7a4f6649b_9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7a4f6649b_9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7a4f6649b_9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9d4adb8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9d4adb8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3600"/>
              <a:buNone/>
              <a:defRPr sz="3600">
                <a:solidFill>
                  <a:srgbClr val="48FFD5"/>
                </a:solidFill>
              </a:defRPr>
            </a:lvl2pPr>
            <a:lvl3pPr lvl="2" algn="r" rtl="0">
              <a:spcBef>
                <a:spcPts val="0"/>
              </a:spcBef>
              <a:spcAft>
                <a:spcPts val="0"/>
              </a:spcAft>
              <a:buClr>
                <a:srgbClr val="48FFD5"/>
              </a:buClr>
              <a:buSzPts val="3600"/>
              <a:buNone/>
              <a:defRPr sz="3600">
                <a:solidFill>
                  <a:srgbClr val="48FFD5"/>
                </a:solidFill>
              </a:defRPr>
            </a:lvl3pPr>
            <a:lvl4pPr lvl="3" algn="r" rtl="0">
              <a:spcBef>
                <a:spcPts val="0"/>
              </a:spcBef>
              <a:spcAft>
                <a:spcPts val="0"/>
              </a:spcAft>
              <a:buClr>
                <a:srgbClr val="48FFD5"/>
              </a:buClr>
              <a:buSzPts val="3600"/>
              <a:buNone/>
              <a:defRPr sz="3600">
                <a:solidFill>
                  <a:srgbClr val="48FFD5"/>
                </a:solidFill>
              </a:defRPr>
            </a:lvl4pPr>
            <a:lvl5pPr lvl="4" algn="r" rtl="0">
              <a:spcBef>
                <a:spcPts val="0"/>
              </a:spcBef>
              <a:spcAft>
                <a:spcPts val="0"/>
              </a:spcAft>
              <a:buClr>
                <a:srgbClr val="48FFD5"/>
              </a:buClr>
              <a:buSzPts val="3600"/>
              <a:buNone/>
              <a:defRPr sz="3600">
                <a:solidFill>
                  <a:srgbClr val="48FFD5"/>
                </a:solidFill>
              </a:defRPr>
            </a:lvl5pPr>
            <a:lvl6pPr lvl="5" algn="r" rtl="0">
              <a:spcBef>
                <a:spcPts val="0"/>
              </a:spcBef>
              <a:spcAft>
                <a:spcPts val="0"/>
              </a:spcAft>
              <a:buClr>
                <a:srgbClr val="48FFD5"/>
              </a:buClr>
              <a:buSzPts val="3600"/>
              <a:buNone/>
              <a:defRPr sz="3600">
                <a:solidFill>
                  <a:srgbClr val="48FFD5"/>
                </a:solidFill>
              </a:defRPr>
            </a:lvl6pPr>
            <a:lvl7pPr lvl="6" algn="r" rtl="0">
              <a:spcBef>
                <a:spcPts val="0"/>
              </a:spcBef>
              <a:spcAft>
                <a:spcPts val="0"/>
              </a:spcAft>
              <a:buClr>
                <a:srgbClr val="48FFD5"/>
              </a:buClr>
              <a:buSzPts val="3600"/>
              <a:buNone/>
              <a:defRPr sz="3600">
                <a:solidFill>
                  <a:srgbClr val="48FFD5"/>
                </a:solidFill>
              </a:defRPr>
            </a:lvl7pPr>
            <a:lvl8pPr lvl="7" algn="r" rtl="0">
              <a:spcBef>
                <a:spcPts val="0"/>
              </a:spcBef>
              <a:spcAft>
                <a:spcPts val="0"/>
              </a:spcAft>
              <a:buClr>
                <a:srgbClr val="48FFD5"/>
              </a:buClr>
              <a:buSzPts val="3600"/>
              <a:buNone/>
              <a:defRPr sz="3600">
                <a:solidFill>
                  <a:srgbClr val="48FFD5"/>
                </a:solidFill>
              </a:defRPr>
            </a:lvl8pPr>
            <a:lvl9pPr lvl="8" algn="r" rtl="0">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200"/>
              <a:buNone/>
              <a:defRPr sz="1200">
                <a:solidFill>
                  <a:srgbClr val="FFFFFF"/>
                </a:solidFill>
              </a:defRPr>
            </a:lvl1pPr>
            <a:lvl2pPr lvl="1" algn="r" rtl="0">
              <a:lnSpc>
                <a:spcPct val="100000"/>
              </a:lnSpc>
              <a:spcBef>
                <a:spcPts val="0"/>
              </a:spcBef>
              <a:spcAft>
                <a:spcPts val="0"/>
              </a:spcAft>
              <a:buClr>
                <a:srgbClr val="48FFD5"/>
              </a:buClr>
              <a:buSzPts val="1200"/>
              <a:buNone/>
              <a:defRPr sz="1200">
                <a:solidFill>
                  <a:srgbClr val="48FFD5"/>
                </a:solidFill>
              </a:defRPr>
            </a:lvl2pPr>
            <a:lvl3pPr lvl="2" algn="r" rtl="0">
              <a:lnSpc>
                <a:spcPct val="100000"/>
              </a:lnSpc>
              <a:spcBef>
                <a:spcPts val="0"/>
              </a:spcBef>
              <a:spcAft>
                <a:spcPts val="0"/>
              </a:spcAft>
              <a:buClr>
                <a:srgbClr val="48FFD5"/>
              </a:buClr>
              <a:buSzPts val="1200"/>
              <a:buNone/>
              <a:defRPr sz="1200">
                <a:solidFill>
                  <a:srgbClr val="48FFD5"/>
                </a:solidFill>
              </a:defRPr>
            </a:lvl3pPr>
            <a:lvl4pPr lvl="3" algn="r" rtl="0">
              <a:lnSpc>
                <a:spcPct val="100000"/>
              </a:lnSpc>
              <a:spcBef>
                <a:spcPts val="0"/>
              </a:spcBef>
              <a:spcAft>
                <a:spcPts val="0"/>
              </a:spcAft>
              <a:buClr>
                <a:srgbClr val="48FFD5"/>
              </a:buClr>
              <a:buSzPts val="1200"/>
              <a:buNone/>
              <a:defRPr sz="1200">
                <a:solidFill>
                  <a:srgbClr val="48FFD5"/>
                </a:solidFill>
              </a:defRPr>
            </a:lvl4pPr>
            <a:lvl5pPr lvl="4" algn="r" rtl="0">
              <a:lnSpc>
                <a:spcPct val="100000"/>
              </a:lnSpc>
              <a:spcBef>
                <a:spcPts val="0"/>
              </a:spcBef>
              <a:spcAft>
                <a:spcPts val="0"/>
              </a:spcAft>
              <a:buClr>
                <a:srgbClr val="48FFD5"/>
              </a:buClr>
              <a:buSzPts val="1200"/>
              <a:buNone/>
              <a:defRPr sz="1200">
                <a:solidFill>
                  <a:srgbClr val="48FFD5"/>
                </a:solidFill>
              </a:defRPr>
            </a:lvl5pPr>
            <a:lvl6pPr lvl="5" algn="r" rtl="0">
              <a:lnSpc>
                <a:spcPct val="100000"/>
              </a:lnSpc>
              <a:spcBef>
                <a:spcPts val="0"/>
              </a:spcBef>
              <a:spcAft>
                <a:spcPts val="0"/>
              </a:spcAft>
              <a:buClr>
                <a:srgbClr val="48FFD5"/>
              </a:buClr>
              <a:buSzPts val="1200"/>
              <a:buNone/>
              <a:defRPr sz="1200">
                <a:solidFill>
                  <a:srgbClr val="48FFD5"/>
                </a:solidFill>
              </a:defRPr>
            </a:lvl6pPr>
            <a:lvl7pPr lvl="6" algn="r" rtl="0">
              <a:lnSpc>
                <a:spcPct val="100000"/>
              </a:lnSpc>
              <a:spcBef>
                <a:spcPts val="0"/>
              </a:spcBef>
              <a:spcAft>
                <a:spcPts val="0"/>
              </a:spcAft>
              <a:buClr>
                <a:srgbClr val="48FFD5"/>
              </a:buClr>
              <a:buSzPts val="1200"/>
              <a:buNone/>
              <a:defRPr sz="1200">
                <a:solidFill>
                  <a:srgbClr val="48FFD5"/>
                </a:solidFill>
              </a:defRPr>
            </a:lvl7pPr>
            <a:lvl8pPr lvl="7" algn="r" rtl="0">
              <a:lnSpc>
                <a:spcPct val="100000"/>
              </a:lnSpc>
              <a:spcBef>
                <a:spcPts val="0"/>
              </a:spcBef>
              <a:spcAft>
                <a:spcPts val="0"/>
              </a:spcAft>
              <a:buClr>
                <a:srgbClr val="48FFD5"/>
              </a:buClr>
              <a:buSzPts val="1200"/>
              <a:buNone/>
              <a:defRPr sz="1200">
                <a:solidFill>
                  <a:srgbClr val="48FFD5"/>
                </a:solidFill>
              </a:defRPr>
            </a:lvl8pPr>
            <a:lvl9pPr lvl="8" algn="r" rtl="0">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0" name="Google Shape;10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rtl="0">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ibekyess/HomeSec"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github.com/kunalyelne/Face-Recognition-using-Raspberry-Pi" TargetMode="External"/><Relationship Id="rId4" Type="http://schemas.openxmlformats.org/officeDocument/2006/relationships/hyperlink" Target="https://youtu.be/YhccA0mm2Y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accent1"/>
                </a:solidFill>
              </a:rPr>
              <a:t>HomeSec</a:t>
            </a:r>
            <a:endParaRPr>
              <a:solidFill>
                <a:schemeClr val="accent1"/>
              </a:solidFill>
            </a:endParaRPr>
          </a:p>
        </p:txBody>
      </p:sp>
      <p:sp>
        <p:nvSpPr>
          <p:cNvPr id="106" name="Google Shape;106;p19"/>
          <p:cNvSpPr txBox="1">
            <a:spLocks noGrp="1"/>
          </p:cNvSpPr>
          <p:nvPr>
            <p:ph type="subTitle" idx="4294967295"/>
          </p:nvPr>
        </p:nvSpPr>
        <p:spPr>
          <a:xfrm>
            <a:off x="6406975" y="1957325"/>
            <a:ext cx="2410800" cy="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Bereket Assefa 20170844</a:t>
            </a:r>
            <a:endParaRPr dirty="0"/>
          </a:p>
          <a:p>
            <a:pPr marL="0" lvl="0" indent="0" algn="l" rtl="0">
              <a:spcBef>
                <a:spcPts val="1600"/>
              </a:spcBef>
              <a:spcAft>
                <a:spcPts val="0"/>
              </a:spcAft>
              <a:buNone/>
            </a:pPr>
            <a:r>
              <a:rPr lang="en" dirty="0"/>
              <a:t>Bibek KC 20190876</a:t>
            </a:r>
            <a:endParaRPr dirty="0"/>
          </a:p>
          <a:p>
            <a:pPr marL="0" lvl="0" indent="0" algn="l" rtl="0">
              <a:spcBef>
                <a:spcPts val="1600"/>
              </a:spcBef>
              <a:spcAft>
                <a:spcPts val="0"/>
              </a:spcAft>
              <a:buNone/>
            </a:pPr>
            <a:r>
              <a:rPr lang="en" dirty="0"/>
              <a:t>Manoj Pandey 20180869</a:t>
            </a:r>
            <a:endParaRPr dirty="0"/>
          </a:p>
          <a:p>
            <a:pPr marL="0" lvl="0" indent="0" algn="l" rtl="0">
              <a:spcBef>
                <a:spcPts val="1600"/>
              </a:spcBef>
              <a:spcAft>
                <a:spcPts val="1600"/>
              </a:spcAft>
              <a:buNone/>
            </a:pPr>
            <a:r>
              <a:rPr lang="en" dirty="0"/>
              <a:t>Timothy MM 20170879</a:t>
            </a:r>
            <a:endParaRPr dirty="0"/>
          </a:p>
        </p:txBody>
      </p:sp>
      <p:sp>
        <p:nvSpPr>
          <p:cNvPr id="107" name="Google Shape;107;p19"/>
          <p:cNvSpPr/>
          <p:nvPr/>
        </p:nvSpPr>
        <p:spPr>
          <a:xfrm>
            <a:off x="42050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54366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55253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55910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53450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1740219"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20030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36213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29978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436763"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890604"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39605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39605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39605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39605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39605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39605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39605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9605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0244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0244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20244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4075149"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25272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426061"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756136"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19908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5717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1223727"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3517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3052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27090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58767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31873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1258879"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55451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578861"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5303762" y="2787111"/>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57259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61732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58691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53251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62069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55894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61577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51691"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22373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169338"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187671"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319091"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25644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307382"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1137393"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1597881"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1047867"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1078533"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988408"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456838"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175704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32973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43517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49293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9"/>
          <p:cNvSpPr/>
          <p:nvPr/>
        </p:nvSpPr>
        <p:spPr>
          <a:xfrm>
            <a:off x="1472819"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1567551"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9"/>
          <p:cNvSpPr/>
          <p:nvPr/>
        </p:nvSpPr>
        <p:spPr>
          <a:xfrm>
            <a:off x="1567551"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p:nvPr/>
        </p:nvSpPr>
        <p:spPr>
          <a:xfrm>
            <a:off x="1567551"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59256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33050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34501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873784"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a:off x="1477402"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p:nvPr/>
        </p:nvSpPr>
        <p:spPr>
          <a:xfrm>
            <a:off x="59027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p:nvPr/>
        </p:nvSpPr>
        <p:spPr>
          <a:xfrm>
            <a:off x="873784"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21359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28160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1118293"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p:nvPr/>
        </p:nvSpPr>
        <p:spPr>
          <a:xfrm>
            <a:off x="54122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9"/>
          <p:cNvSpPr/>
          <p:nvPr/>
        </p:nvSpPr>
        <p:spPr>
          <a:xfrm>
            <a:off x="710282"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1533934"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a:off x="89214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a:off x="1533934"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51753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21349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609431"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49166"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56552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58416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57453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8340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56170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56170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57392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58722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60357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44378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550731"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751553"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89977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1035774"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277212"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19786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21589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57682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Node-Red-I</a:t>
            </a:r>
            <a:endParaRPr/>
          </a:p>
        </p:txBody>
      </p:sp>
      <p:cxnSp>
        <p:nvCxnSpPr>
          <p:cNvPr id="272" name="Google Shape;272;p2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73" name="Google Shape;273;p28"/>
          <p:cNvSpPr txBox="1"/>
          <p:nvPr/>
        </p:nvSpPr>
        <p:spPr>
          <a:xfrm>
            <a:off x="504275" y="1445550"/>
            <a:ext cx="80907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Roboto Light"/>
              <a:buChar char="●"/>
            </a:pPr>
            <a:r>
              <a:rPr lang="en" b="1">
                <a:solidFill>
                  <a:schemeClr val="lt1"/>
                </a:solidFill>
                <a:latin typeface="Roboto"/>
                <a:ea typeface="Roboto"/>
                <a:cs typeface="Roboto"/>
                <a:sym typeface="Roboto"/>
              </a:rPr>
              <a:t>We employed Node-Red for ease as it has many nodes to be used.</a:t>
            </a:r>
            <a:endParaRPr b="1">
              <a:solidFill>
                <a:schemeClr val="lt1"/>
              </a:solidFill>
              <a:latin typeface="Roboto"/>
              <a:ea typeface="Roboto"/>
              <a:cs typeface="Roboto"/>
              <a:sym typeface="Roboto"/>
            </a:endParaRPr>
          </a:p>
          <a:p>
            <a:pPr marL="457200" lvl="0" indent="0" algn="l" rtl="0">
              <a:spcBef>
                <a:spcPts val="0"/>
              </a:spcBef>
              <a:spcAft>
                <a:spcPts val="0"/>
              </a:spcAft>
              <a:buNone/>
            </a:pPr>
            <a:endParaRPr b="1">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Debugging was a bit challenging.</a:t>
            </a:r>
            <a:endParaRPr b="1">
              <a:solidFill>
                <a:schemeClr val="lt1"/>
              </a:solidFill>
              <a:latin typeface="Roboto"/>
              <a:ea typeface="Roboto"/>
              <a:cs typeface="Roboto"/>
              <a:sym typeface="Roboto"/>
            </a:endParaRPr>
          </a:p>
          <a:p>
            <a:pPr marL="457200" lvl="0" indent="0" algn="l" rtl="0">
              <a:spcBef>
                <a:spcPts val="0"/>
              </a:spcBef>
              <a:spcAft>
                <a:spcPts val="0"/>
              </a:spcAft>
              <a:buNone/>
            </a:pPr>
            <a:endParaRPr b="1">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We used it as a core engine for our service</a:t>
            </a:r>
            <a:endParaRPr b="1">
              <a:solidFill>
                <a:schemeClr val="lt1"/>
              </a:solidFill>
              <a:latin typeface="Roboto"/>
              <a:ea typeface="Roboto"/>
              <a:cs typeface="Roboto"/>
              <a:sym typeface="Roboto"/>
            </a:endParaRPr>
          </a:p>
          <a:p>
            <a:pPr marL="914400" lvl="1"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Used flows and nodes such as exec node, function nodes, raspberry pi nodes,etc ..</a:t>
            </a:r>
            <a:endParaRPr b="1">
              <a:solidFill>
                <a:schemeClr val="lt1"/>
              </a:solidFill>
              <a:latin typeface="Roboto"/>
              <a:ea typeface="Roboto"/>
              <a:cs typeface="Roboto"/>
              <a:sym typeface="Roboto"/>
            </a:endParaRPr>
          </a:p>
          <a:p>
            <a:pPr marL="914400" lvl="1"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Built telegram bot</a:t>
            </a:r>
            <a:endParaRPr b="1">
              <a:solidFill>
                <a:schemeClr val="lt1"/>
              </a:solidFill>
              <a:latin typeface="Roboto"/>
              <a:ea typeface="Roboto"/>
              <a:cs typeface="Roboto"/>
              <a:sym typeface="Roboto"/>
            </a:endParaRPr>
          </a:p>
          <a:p>
            <a:pPr marL="914400" lvl="1"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Used Node-Red Dashboard on the phone using red mobile application(for the neighbor).</a:t>
            </a:r>
            <a:endParaRPr b="1">
              <a:solidFill>
                <a:schemeClr val="lt1"/>
              </a:solidFill>
              <a:latin typeface="Roboto"/>
              <a:ea typeface="Roboto"/>
              <a:cs typeface="Roboto"/>
              <a:sym typeface="Roboto"/>
            </a:endParaRPr>
          </a:p>
          <a:p>
            <a:pPr marL="457200" lvl="0" indent="0" algn="l" rtl="0">
              <a:spcBef>
                <a:spcPts val="0"/>
              </a:spcBef>
              <a:spcAft>
                <a:spcPts val="0"/>
              </a:spcAft>
              <a:buNone/>
            </a:pPr>
            <a:endParaRPr b="1">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Node-Red-II</a:t>
            </a:r>
            <a:endParaRPr/>
          </a:p>
        </p:txBody>
      </p:sp>
      <p:cxnSp>
        <p:nvCxnSpPr>
          <p:cNvPr id="279" name="Google Shape;279;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80" name="Google Shape;280;p29"/>
          <p:cNvSpPr txBox="1"/>
          <p:nvPr/>
        </p:nvSpPr>
        <p:spPr>
          <a:xfrm>
            <a:off x="504275" y="1445550"/>
            <a:ext cx="8090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Voice Alert sent to neighbor as well as message(to be demonstrated).</a:t>
            </a:r>
            <a:endParaRPr b="1">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Char char="●"/>
            </a:pPr>
            <a:r>
              <a:rPr lang="en" b="1">
                <a:solidFill>
                  <a:schemeClr val="lt1"/>
                </a:solidFill>
                <a:latin typeface="Roboto"/>
                <a:ea typeface="Roboto"/>
                <a:cs typeface="Roboto"/>
                <a:sym typeface="Roboto"/>
              </a:rPr>
              <a:t>Sample alert displayed to the neighbor</a:t>
            </a:r>
            <a:endParaRPr b="1">
              <a:solidFill>
                <a:schemeClr val="lt1"/>
              </a:solidFill>
              <a:latin typeface="Roboto"/>
              <a:ea typeface="Roboto"/>
              <a:cs typeface="Roboto"/>
              <a:sym typeface="Roboto"/>
            </a:endParaRPr>
          </a:p>
        </p:txBody>
      </p:sp>
      <p:pic>
        <p:nvPicPr>
          <p:cNvPr id="281" name="Google Shape;281;p29"/>
          <p:cNvPicPr preferRelativeResize="0"/>
          <p:nvPr/>
        </p:nvPicPr>
        <p:blipFill>
          <a:blip r:embed="rId3">
            <a:alphaModFix/>
          </a:blip>
          <a:stretch>
            <a:fillRect/>
          </a:stretch>
        </p:blipFill>
        <p:spPr>
          <a:xfrm>
            <a:off x="6953225" y="1251150"/>
            <a:ext cx="1826800" cy="374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Telegram Bot API</a:t>
            </a:r>
            <a:endParaRPr/>
          </a:p>
        </p:txBody>
      </p:sp>
      <p:cxnSp>
        <p:nvCxnSpPr>
          <p:cNvPr id="287" name="Google Shape;287;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88" name="Google Shape;288;p30"/>
          <p:cNvSpPr txBox="1"/>
          <p:nvPr/>
        </p:nvSpPr>
        <p:spPr>
          <a:xfrm>
            <a:off x="483050" y="1436775"/>
            <a:ext cx="8090700" cy="61552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Roboto"/>
              <a:buChar char="●"/>
            </a:pPr>
            <a:r>
              <a:rPr lang="en" b="1" dirty="0">
                <a:solidFill>
                  <a:schemeClr val="lt1"/>
                </a:solidFill>
                <a:latin typeface="Roboto"/>
                <a:ea typeface="Roboto"/>
                <a:cs typeface="Roboto"/>
                <a:sym typeface="Roboto"/>
              </a:rPr>
              <a:t>Sends alert to the user</a:t>
            </a:r>
            <a:endParaRPr b="1" dirty="0">
              <a:solidFill>
                <a:schemeClr val="lt1"/>
              </a:solidFill>
              <a:latin typeface="Roboto"/>
              <a:ea typeface="Roboto"/>
              <a:cs typeface="Roboto"/>
              <a:sym typeface="Roboto"/>
            </a:endParaRPr>
          </a:p>
          <a:p>
            <a:pPr marL="457200" lvl="0" indent="-317500" algn="l" rtl="0">
              <a:spcBef>
                <a:spcPts val="0"/>
              </a:spcBef>
              <a:spcAft>
                <a:spcPts val="0"/>
              </a:spcAft>
              <a:buClr>
                <a:schemeClr val="lt1"/>
              </a:buClr>
              <a:buSzPts val="1400"/>
              <a:buFont typeface="Roboto"/>
              <a:buChar char="●"/>
            </a:pPr>
            <a:r>
              <a:rPr lang="en" b="1" dirty="0">
                <a:solidFill>
                  <a:schemeClr val="lt1"/>
                </a:solidFill>
                <a:latin typeface="Roboto"/>
                <a:ea typeface="Roboto"/>
                <a:cs typeface="Roboto"/>
                <a:sym typeface="Roboto"/>
              </a:rPr>
              <a:t>Get responses from the user and send message to </a:t>
            </a:r>
            <a:r>
              <a:rPr lang="en" b="1" dirty="0" err="1">
                <a:solidFill>
                  <a:schemeClr val="lt1"/>
                </a:solidFill>
                <a:latin typeface="Roboto"/>
                <a:ea typeface="Roboto"/>
                <a:cs typeface="Roboto"/>
                <a:sym typeface="Roboto"/>
              </a:rPr>
              <a:t>raspberryPI</a:t>
            </a:r>
            <a:endParaRPr b="1" dirty="0">
              <a:solidFill>
                <a:schemeClr val="lt1"/>
              </a:solidFill>
              <a:latin typeface="Roboto"/>
              <a:ea typeface="Roboto"/>
              <a:cs typeface="Roboto"/>
              <a:sym typeface="Roboto"/>
            </a:endParaRPr>
          </a:p>
        </p:txBody>
      </p:sp>
      <p:pic>
        <p:nvPicPr>
          <p:cNvPr id="289" name="Google Shape;289;p30"/>
          <p:cNvPicPr preferRelativeResize="0"/>
          <p:nvPr/>
        </p:nvPicPr>
        <p:blipFill>
          <a:blip r:embed="rId3">
            <a:alphaModFix/>
          </a:blip>
          <a:stretch>
            <a:fillRect/>
          </a:stretch>
        </p:blipFill>
        <p:spPr>
          <a:xfrm>
            <a:off x="6047350" y="2255550"/>
            <a:ext cx="3096650" cy="1742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p:nvPr/>
        </p:nvSpPr>
        <p:spPr>
          <a:xfrm>
            <a:off x="886150" y="308225"/>
            <a:ext cx="7351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highlight>
                  <a:srgbClr val="FBFBFB"/>
                </a:highlight>
              </a:rPr>
              <a:t>Face Recognition Technology</a:t>
            </a:r>
            <a:endParaRPr sz="2300">
              <a:highlight>
                <a:srgbClr val="FBFBFB"/>
              </a:highlight>
            </a:endParaRPr>
          </a:p>
        </p:txBody>
      </p:sp>
      <p:pic>
        <p:nvPicPr>
          <p:cNvPr id="295" name="Google Shape;295;p31"/>
          <p:cNvPicPr preferRelativeResize="0"/>
          <p:nvPr/>
        </p:nvPicPr>
        <p:blipFill>
          <a:blip r:embed="rId3">
            <a:alphaModFix/>
          </a:blip>
          <a:stretch>
            <a:fillRect/>
          </a:stretch>
        </p:blipFill>
        <p:spPr>
          <a:xfrm>
            <a:off x="749600" y="980150"/>
            <a:ext cx="4567276" cy="2949700"/>
          </a:xfrm>
          <a:prstGeom prst="rect">
            <a:avLst/>
          </a:prstGeom>
          <a:noFill/>
          <a:ln>
            <a:noFill/>
          </a:ln>
        </p:spPr>
      </p:pic>
      <p:pic>
        <p:nvPicPr>
          <p:cNvPr id="296" name="Google Shape;296;p31"/>
          <p:cNvPicPr preferRelativeResize="0"/>
          <p:nvPr/>
        </p:nvPicPr>
        <p:blipFill>
          <a:blip r:embed="rId4">
            <a:alphaModFix/>
          </a:blip>
          <a:stretch>
            <a:fillRect/>
          </a:stretch>
        </p:blipFill>
        <p:spPr>
          <a:xfrm>
            <a:off x="4803150" y="980150"/>
            <a:ext cx="3865650" cy="2949700"/>
          </a:xfrm>
          <a:prstGeom prst="rect">
            <a:avLst/>
          </a:prstGeom>
          <a:noFill/>
          <a:ln>
            <a:noFill/>
          </a:ln>
        </p:spPr>
      </p:pic>
      <p:sp>
        <p:nvSpPr>
          <p:cNvPr id="297" name="Google Shape;297;p31"/>
          <p:cNvSpPr txBox="1"/>
          <p:nvPr/>
        </p:nvSpPr>
        <p:spPr>
          <a:xfrm>
            <a:off x="3944200" y="4424825"/>
            <a:ext cx="326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highlight>
                  <a:schemeClr val="lt1"/>
                </a:highlight>
              </a:rPr>
              <a:t>Haar-Cascade Classifier</a:t>
            </a:r>
            <a:endParaRPr sz="1600">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32"/>
          <p:cNvPicPr preferRelativeResize="0"/>
          <p:nvPr/>
        </p:nvPicPr>
        <p:blipFill>
          <a:blip r:embed="rId3">
            <a:alphaModFix/>
          </a:blip>
          <a:stretch>
            <a:fillRect/>
          </a:stretch>
        </p:blipFill>
        <p:spPr>
          <a:xfrm>
            <a:off x="980750" y="1571625"/>
            <a:ext cx="3006900" cy="2000250"/>
          </a:xfrm>
          <a:prstGeom prst="rect">
            <a:avLst/>
          </a:prstGeom>
          <a:noFill/>
          <a:ln>
            <a:noFill/>
          </a:ln>
        </p:spPr>
      </p:pic>
      <p:pic>
        <p:nvPicPr>
          <p:cNvPr id="303" name="Google Shape;303;p32"/>
          <p:cNvPicPr preferRelativeResize="0"/>
          <p:nvPr/>
        </p:nvPicPr>
        <p:blipFill>
          <a:blip r:embed="rId4">
            <a:alphaModFix/>
          </a:blip>
          <a:stretch>
            <a:fillRect/>
          </a:stretch>
        </p:blipFill>
        <p:spPr>
          <a:xfrm>
            <a:off x="4406650" y="1566850"/>
            <a:ext cx="2714625" cy="2009775"/>
          </a:xfrm>
          <a:prstGeom prst="rect">
            <a:avLst/>
          </a:prstGeom>
          <a:noFill/>
          <a:ln>
            <a:noFill/>
          </a:ln>
        </p:spPr>
      </p:pic>
      <p:sp>
        <p:nvSpPr>
          <p:cNvPr id="304" name="Google Shape;304;p32"/>
          <p:cNvSpPr txBox="1"/>
          <p:nvPr/>
        </p:nvSpPr>
        <p:spPr>
          <a:xfrm>
            <a:off x="980750" y="712750"/>
            <a:ext cx="367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chemeClr val="lt1"/>
                </a:highlight>
              </a:rPr>
              <a:t>Demo Haar-Cascade Face Recognition</a:t>
            </a:r>
            <a:endParaRPr>
              <a:highlight>
                <a:schemeClr val="lt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SOMA Activities</a:t>
            </a:r>
            <a:endParaRPr/>
          </a:p>
        </p:txBody>
      </p:sp>
      <p:cxnSp>
        <p:nvCxnSpPr>
          <p:cNvPr id="310" name="Google Shape;31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11" name="Google Shape;311;p33"/>
          <p:cNvSpPr txBox="1"/>
          <p:nvPr/>
        </p:nvSpPr>
        <p:spPr>
          <a:xfrm>
            <a:off x="877625" y="1445550"/>
            <a:ext cx="7717500" cy="352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1"/>
              </a:solidFill>
              <a:latin typeface="Roboto Light"/>
              <a:ea typeface="Roboto Light"/>
              <a:cs typeface="Roboto Light"/>
              <a:sym typeface="Roboto Light"/>
            </a:endParaRPr>
          </a:p>
          <a:p>
            <a:pPr marL="171450" lvl="0" indent="0" algn="l" rtl="0">
              <a:spcBef>
                <a:spcPts val="0"/>
              </a:spcBef>
              <a:spcAft>
                <a:spcPts val="0"/>
              </a:spcAft>
              <a:buNone/>
            </a:pPr>
            <a:r>
              <a:rPr lang="en" sz="1900" b="1">
                <a:solidFill>
                  <a:schemeClr val="lt1"/>
                </a:solidFill>
                <a:latin typeface="Roboto"/>
                <a:ea typeface="Roboto"/>
                <a:cs typeface="Roboto"/>
                <a:sym typeface="Roboto"/>
              </a:rPr>
              <a:t>2.   Specification &amp; Realization:</a:t>
            </a:r>
            <a:endParaRPr sz="1900" b="1">
              <a:solidFill>
                <a:schemeClr val="lt1"/>
              </a:solidFill>
              <a:latin typeface="Roboto"/>
              <a:ea typeface="Roboto"/>
              <a:cs typeface="Roboto"/>
              <a:sym typeface="Roboto"/>
            </a:endParaRPr>
          </a:p>
          <a:p>
            <a:pPr marL="1028700" lvl="0"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Data Architecture</a:t>
            </a:r>
            <a:endParaRPr sz="1800">
              <a:solidFill>
                <a:schemeClr val="lt1"/>
              </a:solidFill>
              <a:latin typeface="Roboto Light"/>
              <a:ea typeface="Roboto Light"/>
              <a:cs typeface="Roboto Light"/>
              <a:sym typeface="Roboto Light"/>
            </a:endParaRPr>
          </a:p>
          <a:p>
            <a:pPr marL="1028700" lvl="0"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Quality of Service</a:t>
            </a:r>
            <a:endParaRPr sz="1800">
              <a:solidFill>
                <a:schemeClr val="lt1"/>
              </a:solidFill>
              <a:latin typeface="Roboto Light"/>
              <a:ea typeface="Roboto Light"/>
              <a:cs typeface="Roboto Light"/>
              <a:sym typeface="Roboto Light"/>
            </a:endParaRPr>
          </a:p>
          <a:p>
            <a:pPr marL="1371600" lvl="1"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Feedback component</a:t>
            </a:r>
            <a:endParaRPr sz="1800">
              <a:solidFill>
                <a:schemeClr val="lt1"/>
              </a:solidFill>
              <a:latin typeface="Roboto Light"/>
              <a:ea typeface="Roboto Light"/>
              <a:cs typeface="Roboto Light"/>
              <a:sym typeface="Roboto Light"/>
            </a:endParaRPr>
          </a:p>
          <a:p>
            <a:pPr marL="1371600" lvl="1"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Audit component</a:t>
            </a:r>
            <a:endParaRPr sz="1800">
              <a:solidFill>
                <a:schemeClr val="lt1"/>
              </a:solidFill>
              <a:latin typeface="Roboto Light"/>
              <a:ea typeface="Roboto Light"/>
              <a:cs typeface="Roboto Light"/>
              <a:sym typeface="Roboto Light"/>
            </a:endParaRPr>
          </a:p>
          <a:p>
            <a:pPr marL="1028700" lvl="0"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Integration</a:t>
            </a:r>
            <a:endParaRPr sz="1800">
              <a:solidFill>
                <a:schemeClr val="lt1"/>
              </a:solidFill>
              <a:latin typeface="Roboto Light"/>
              <a:ea typeface="Roboto Light"/>
              <a:cs typeface="Roboto Light"/>
              <a:sym typeface="Roboto Light"/>
            </a:endParaRPr>
          </a:p>
          <a:p>
            <a:pPr marL="1371600" lvl="1" indent="-342900" algn="l" rtl="0">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Notification Component</a:t>
            </a:r>
            <a:endParaRPr sz="1800">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lt1"/>
              </a:solidFill>
              <a:latin typeface="Roboto Light"/>
              <a:ea typeface="Roboto Light"/>
              <a:cs typeface="Roboto Light"/>
              <a:sym typeface="Roboto Light"/>
            </a:endParaRPr>
          </a:p>
          <a:p>
            <a:pPr marL="0" lvl="0" indent="0" algn="l" rtl="0">
              <a:spcBef>
                <a:spcPts val="0"/>
              </a:spcBef>
              <a:spcAft>
                <a:spcPts val="0"/>
              </a:spcAft>
              <a:buNone/>
            </a:pPr>
            <a:endParaRPr sz="1800">
              <a:solidFill>
                <a:schemeClr val="lt1"/>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SzPts val="990"/>
              <a:buNone/>
            </a:pPr>
            <a:r>
              <a:rPr lang="en" sz="2920"/>
              <a:t>SOA Strategy</a:t>
            </a:r>
            <a:endParaRPr sz="2920"/>
          </a:p>
        </p:txBody>
      </p:sp>
      <p:sp>
        <p:nvSpPr>
          <p:cNvPr id="317" name="Google Shape;317;p34"/>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SzPts val="2800"/>
              <a:buAutoNum type="arabicPeriod"/>
            </a:pPr>
            <a:r>
              <a:rPr lang="en" sz="2800"/>
              <a:t>Top-Down</a:t>
            </a:r>
            <a:endParaRPr sz="2800"/>
          </a:p>
          <a:p>
            <a:pPr marL="457200" lvl="0" indent="-406400" algn="l" rtl="0">
              <a:spcBef>
                <a:spcPts val="1600"/>
              </a:spcBef>
              <a:spcAft>
                <a:spcPts val="0"/>
              </a:spcAft>
              <a:buSzPts val="2800"/>
              <a:buAutoNum type="arabicPeriod"/>
            </a:pPr>
            <a:r>
              <a:rPr lang="en" sz="2800"/>
              <a:t>Bottom-up</a:t>
            </a:r>
            <a:endParaRPr sz="2800"/>
          </a:p>
          <a:p>
            <a:pPr marL="457200" lvl="0" indent="-406400" algn="l" rtl="0">
              <a:spcBef>
                <a:spcPts val="1600"/>
              </a:spcBef>
              <a:spcAft>
                <a:spcPts val="1600"/>
              </a:spcAft>
              <a:buSzPts val="2800"/>
              <a:buAutoNum type="arabicPeriod"/>
            </a:pPr>
            <a:r>
              <a:rPr lang="en" sz="2800"/>
              <a:t>Multiple Service Invocation strategy</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5"/>
          <p:cNvPicPr preferRelativeResize="0"/>
          <p:nvPr/>
        </p:nvPicPr>
        <p:blipFill>
          <a:blip r:embed="rId3">
            <a:alphaModFix/>
          </a:blip>
          <a:stretch>
            <a:fillRect/>
          </a:stretch>
        </p:blipFill>
        <p:spPr>
          <a:xfrm>
            <a:off x="152400" y="152400"/>
            <a:ext cx="8574199" cy="4838700"/>
          </a:xfrm>
          <a:prstGeom prst="rect">
            <a:avLst/>
          </a:prstGeom>
          <a:noFill/>
          <a:ln>
            <a:noFill/>
          </a:ln>
        </p:spPr>
      </p:pic>
      <p:sp>
        <p:nvSpPr>
          <p:cNvPr id="323" name="Google Shape;323;p35"/>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324" name="Google Shape;324;p35"/>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325" name="Google Shape;325;p35"/>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326" name="Google Shape;326;p35"/>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36"/>
          <p:cNvPicPr preferRelativeResize="0"/>
          <p:nvPr/>
        </p:nvPicPr>
        <p:blipFill>
          <a:blip r:embed="rId3">
            <a:alphaModFix/>
          </a:blip>
          <a:stretch>
            <a:fillRect/>
          </a:stretch>
        </p:blipFill>
        <p:spPr>
          <a:xfrm>
            <a:off x="1021000" y="152400"/>
            <a:ext cx="7012101"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37"/>
          <p:cNvPicPr preferRelativeResize="0"/>
          <p:nvPr/>
        </p:nvPicPr>
        <p:blipFill>
          <a:blip r:embed="rId3">
            <a:alphaModFix/>
          </a:blip>
          <a:stretch>
            <a:fillRect/>
          </a:stretch>
        </p:blipFill>
        <p:spPr>
          <a:xfrm>
            <a:off x="635900" y="152400"/>
            <a:ext cx="7872191"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Motivation</a:t>
            </a:r>
            <a:endParaRPr/>
          </a:p>
        </p:txBody>
      </p:sp>
      <p:cxnSp>
        <p:nvCxnSpPr>
          <p:cNvPr id="215" name="Google Shape;215;p2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16" name="Google Shape;216;p20"/>
          <p:cNvSpPr txBox="1"/>
          <p:nvPr/>
        </p:nvSpPr>
        <p:spPr>
          <a:xfrm>
            <a:off x="311700" y="1359575"/>
            <a:ext cx="8520600" cy="31938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Protect homes from theft and crime</a:t>
            </a:r>
            <a:endParaRPr sz="1700" dirty="0">
              <a:solidFill>
                <a:schemeClr val="lt1"/>
              </a:solidFill>
              <a:latin typeface="Roboto Light"/>
              <a:ea typeface="Roboto Light"/>
              <a:cs typeface="Roboto Light"/>
              <a:sym typeface="Roboto Light"/>
            </a:endParaRPr>
          </a:p>
          <a:p>
            <a:pPr marL="457200" lvl="0"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Peace of mind</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Adding a layer of defense against intruders</a:t>
            </a:r>
            <a:endParaRPr sz="1700" dirty="0">
              <a:solidFill>
                <a:schemeClr val="lt1"/>
              </a:solidFill>
              <a:latin typeface="Roboto Light"/>
              <a:ea typeface="Roboto Light"/>
              <a:cs typeface="Roboto Light"/>
              <a:sym typeface="Roboto Light"/>
            </a:endParaRPr>
          </a:p>
          <a:p>
            <a:pPr marL="457200" lvl="0"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Expense of human monitoring of security cameras</a:t>
            </a:r>
            <a:endParaRPr sz="1700" dirty="0">
              <a:solidFill>
                <a:schemeClr val="lt1"/>
              </a:solidFill>
              <a:latin typeface="Roboto Light"/>
              <a:ea typeface="Roboto Light"/>
              <a:cs typeface="Roboto Light"/>
              <a:sym typeface="Roboto Light"/>
            </a:endParaRPr>
          </a:p>
          <a:p>
            <a:pPr marL="457200" lvl="0"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Gain experience in</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making Cyber and Physical entities work together</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utilizing cloud services</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using SOA modeling for a business-centric project</a:t>
            </a:r>
            <a:endParaRPr sz="1700" dirty="0">
              <a:solidFill>
                <a:schemeClr val="lt1"/>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8"/>
          <p:cNvPicPr preferRelativeResize="0"/>
          <p:nvPr/>
        </p:nvPicPr>
        <p:blipFill rotWithShape="1">
          <a:blip r:embed="rId3">
            <a:alphaModFix/>
          </a:blip>
          <a:srcRect l="3712" r="3943"/>
          <a:stretch/>
        </p:blipFill>
        <p:spPr>
          <a:xfrm>
            <a:off x="300663" y="1114025"/>
            <a:ext cx="8542674" cy="2699328"/>
          </a:xfrm>
          <a:prstGeom prst="rect">
            <a:avLst/>
          </a:prstGeom>
          <a:noFill/>
          <a:ln>
            <a:noFill/>
          </a:ln>
        </p:spPr>
      </p:pic>
      <p:sp>
        <p:nvSpPr>
          <p:cNvPr id="342" name="Google Shape;342;p38"/>
          <p:cNvSpPr txBox="1"/>
          <p:nvPr/>
        </p:nvSpPr>
        <p:spPr>
          <a:xfrm>
            <a:off x="1442400" y="4058900"/>
            <a:ext cx="6440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After sensor detects the movement, our python code is activated and it gives the result, which is processed to find out the probability of unknowns predicted and then accordingly, we send the image to telegram bot.</a:t>
            </a:r>
            <a:endParaRPr>
              <a:latin typeface="Roboto Light"/>
              <a:ea typeface="Roboto Light"/>
              <a:cs typeface="Roboto Light"/>
              <a:sym typeface="Roboto Light"/>
            </a:endParaRPr>
          </a:p>
        </p:txBody>
      </p:sp>
      <p:sp>
        <p:nvSpPr>
          <p:cNvPr id="343" name="Google Shape;343;p38"/>
          <p:cNvSpPr txBox="1"/>
          <p:nvPr/>
        </p:nvSpPr>
        <p:spPr>
          <a:xfrm>
            <a:off x="1770525" y="358600"/>
            <a:ext cx="53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NODE-RED FLOWS: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9"/>
          <p:cNvPicPr preferRelativeResize="0"/>
          <p:nvPr/>
        </p:nvPicPr>
        <p:blipFill>
          <a:blip r:embed="rId3">
            <a:alphaModFix/>
          </a:blip>
          <a:stretch>
            <a:fillRect/>
          </a:stretch>
        </p:blipFill>
        <p:spPr>
          <a:xfrm>
            <a:off x="2265700" y="152400"/>
            <a:ext cx="4003964" cy="48387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40"/>
          <p:cNvPicPr preferRelativeResize="0"/>
          <p:nvPr/>
        </p:nvPicPr>
        <p:blipFill>
          <a:blip r:embed="rId3">
            <a:alphaModFix/>
          </a:blip>
          <a:stretch>
            <a:fillRect/>
          </a:stretch>
        </p:blipFill>
        <p:spPr>
          <a:xfrm>
            <a:off x="0" y="224525"/>
            <a:ext cx="6757773" cy="4694450"/>
          </a:xfrm>
          <a:prstGeom prst="rect">
            <a:avLst/>
          </a:prstGeom>
          <a:noFill/>
          <a:ln>
            <a:noFill/>
          </a:ln>
        </p:spPr>
      </p:pic>
      <p:sp>
        <p:nvSpPr>
          <p:cNvPr id="354" name="Google Shape;354;p40"/>
          <p:cNvSpPr txBox="1"/>
          <p:nvPr/>
        </p:nvSpPr>
        <p:spPr>
          <a:xfrm>
            <a:off x="6910175" y="614975"/>
            <a:ext cx="2233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The corresponding actions are taken if user responds that the person is known or unknown</a:t>
            </a:r>
            <a:endParaRPr>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41"/>
          <p:cNvPicPr preferRelativeResize="0"/>
          <p:nvPr/>
        </p:nvPicPr>
        <p:blipFill>
          <a:blip r:embed="rId3">
            <a:alphaModFix/>
          </a:blip>
          <a:stretch>
            <a:fillRect/>
          </a:stretch>
        </p:blipFill>
        <p:spPr>
          <a:xfrm>
            <a:off x="2001375" y="2124625"/>
            <a:ext cx="5295900" cy="1933575"/>
          </a:xfrm>
          <a:prstGeom prst="rect">
            <a:avLst/>
          </a:prstGeom>
          <a:noFill/>
          <a:ln>
            <a:noFill/>
          </a:ln>
        </p:spPr>
      </p:pic>
      <p:sp>
        <p:nvSpPr>
          <p:cNvPr id="360" name="Google Shape;360;p41"/>
          <p:cNvSpPr txBox="1"/>
          <p:nvPr/>
        </p:nvSpPr>
        <p:spPr>
          <a:xfrm>
            <a:off x="2521325" y="883925"/>
            <a:ext cx="3821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Light"/>
                <a:ea typeface="Roboto Light"/>
                <a:cs typeface="Roboto Light"/>
                <a:sym typeface="Roboto Light"/>
              </a:rPr>
              <a:t>After receiving signal from the Node-Red of raspberry pi, mobile shows alert and gives voice notification.</a:t>
            </a:r>
            <a:endParaRPr>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2"/>
          <p:cNvPicPr preferRelativeResize="0"/>
          <p:nvPr/>
        </p:nvPicPr>
        <p:blipFill>
          <a:blip r:embed="rId3">
            <a:alphaModFix/>
          </a:blip>
          <a:stretch>
            <a:fillRect/>
          </a:stretch>
        </p:blipFill>
        <p:spPr>
          <a:xfrm>
            <a:off x="152400" y="152400"/>
            <a:ext cx="8132468"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Resources:</a:t>
            </a:r>
            <a:endParaRPr/>
          </a:p>
        </p:txBody>
      </p:sp>
      <p:sp>
        <p:nvSpPr>
          <p:cNvPr id="371" name="Google Shape;371;p43"/>
          <p:cNvSpPr txBox="1"/>
          <p:nvPr/>
        </p:nvSpPr>
        <p:spPr>
          <a:xfrm>
            <a:off x="753025" y="1633675"/>
            <a:ext cx="7147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Light"/>
                <a:ea typeface="Roboto Light"/>
                <a:cs typeface="Roboto Light"/>
                <a:sym typeface="Roboto Light"/>
              </a:rPr>
              <a:t>GitHub Repository: </a:t>
            </a:r>
            <a:r>
              <a:rPr lang="en" u="sng">
                <a:solidFill>
                  <a:schemeClr val="hlink"/>
                </a:solidFill>
                <a:latin typeface="Roboto Light"/>
                <a:ea typeface="Roboto Light"/>
                <a:cs typeface="Roboto Light"/>
                <a:sym typeface="Roboto Light"/>
                <a:hlinkClick r:id="rId3"/>
              </a:rPr>
              <a:t>https://github.com/bibekyess/HomeSec</a:t>
            </a:r>
            <a:endParaRPr>
              <a:solidFill>
                <a:schemeClr val="lt1"/>
              </a:solidFill>
              <a:latin typeface="Roboto Light"/>
              <a:ea typeface="Roboto Light"/>
              <a:cs typeface="Roboto Light"/>
              <a:sym typeface="Roboto Light"/>
            </a:endParaRPr>
          </a:p>
          <a:p>
            <a:pPr marL="0" lvl="0" indent="0" algn="l" rtl="0">
              <a:spcBef>
                <a:spcPts val="0"/>
              </a:spcBef>
              <a:spcAft>
                <a:spcPts val="0"/>
              </a:spcAft>
              <a:buNone/>
            </a:pPr>
            <a:r>
              <a:rPr lang="en">
                <a:solidFill>
                  <a:schemeClr val="lt1"/>
                </a:solidFill>
                <a:latin typeface="Roboto Light"/>
                <a:ea typeface="Roboto Light"/>
                <a:cs typeface="Roboto Light"/>
                <a:sym typeface="Roboto Light"/>
              </a:rPr>
              <a:t>Demo Video:  </a:t>
            </a:r>
            <a:r>
              <a:rPr lang="en" u="sng">
                <a:solidFill>
                  <a:schemeClr val="accent1"/>
                </a:solidFill>
                <a:hlinkClick r:id="rId4">
                  <a:extLst>
                    <a:ext uri="{A12FA001-AC4F-418D-AE19-62706E023703}">
                      <ahyp:hlinkClr xmlns:ahyp="http://schemas.microsoft.com/office/drawing/2018/hyperlinkcolor" val="tx"/>
                    </a:ext>
                  </a:extLst>
                </a:hlinkClick>
              </a:rPr>
              <a:t>https://youtu.be/YhccA0mm2YA</a:t>
            </a:r>
            <a:r>
              <a:rPr lang="en">
                <a:solidFill>
                  <a:schemeClr val="accent1"/>
                </a:solidFill>
              </a:rPr>
              <a:t> </a:t>
            </a:r>
            <a:endParaRPr>
              <a:solidFill>
                <a:schemeClr val="accent1"/>
              </a:solidFill>
            </a:endParaRPr>
          </a:p>
          <a:p>
            <a:pPr marL="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0" lvl="0" indent="0" algn="l" rtl="0">
              <a:spcBef>
                <a:spcPts val="0"/>
              </a:spcBef>
              <a:spcAft>
                <a:spcPts val="0"/>
              </a:spcAft>
              <a:buNone/>
            </a:pPr>
            <a:r>
              <a:rPr lang="en">
                <a:solidFill>
                  <a:schemeClr val="lt1"/>
                </a:solidFill>
                <a:latin typeface="Roboto Light"/>
                <a:ea typeface="Roboto Light"/>
                <a:cs typeface="Roboto Light"/>
                <a:sym typeface="Roboto Light"/>
              </a:rPr>
              <a:t>Reference: </a:t>
            </a:r>
            <a:r>
              <a:rPr lang="en" u="sng">
                <a:solidFill>
                  <a:schemeClr val="hlink"/>
                </a:solidFill>
                <a:latin typeface="Roboto Light"/>
                <a:ea typeface="Roboto Light"/>
                <a:cs typeface="Roboto Light"/>
                <a:sym typeface="Roboto Light"/>
                <a:hlinkClick r:id="rId5"/>
              </a:rPr>
              <a:t>https://github.com/kunalyelne/Face-Recognition-using-Raspberry-Pi</a:t>
            </a:r>
            <a:r>
              <a:rPr lang="en">
                <a:solidFill>
                  <a:schemeClr val="lt1"/>
                </a:solidFill>
                <a:latin typeface="Roboto Light"/>
                <a:ea typeface="Roboto Light"/>
                <a:cs typeface="Roboto Light"/>
                <a:sym typeface="Roboto Light"/>
              </a:rPr>
              <a:t> </a:t>
            </a:r>
            <a:endParaRPr>
              <a:solidFill>
                <a:schemeClr val="lt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905400" y="1290700"/>
            <a:ext cx="7351200" cy="31101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lt1"/>
              </a:buClr>
              <a:buSzPts val="2100"/>
              <a:buChar char="●"/>
            </a:pPr>
            <a:r>
              <a:rPr lang="en" sz="2100">
                <a:solidFill>
                  <a:schemeClr val="lt1"/>
                </a:solidFill>
              </a:rPr>
              <a:t>Utilizes resource constrained devices</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Edge-devices based Face-Recognition Services</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Energy Efficient</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Highly Economic</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Optimal Hardware resource utilization</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Utilizes mostly open source resources</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Fast to implement and make it working</a:t>
            </a:r>
            <a:endParaRPr sz="2100">
              <a:solidFill>
                <a:schemeClr val="lt1"/>
              </a:solidFill>
            </a:endParaRPr>
          </a:p>
          <a:p>
            <a:pPr marL="457200" lvl="0" indent="-361950" algn="l" rtl="0">
              <a:lnSpc>
                <a:spcPct val="115000"/>
              </a:lnSpc>
              <a:spcBef>
                <a:spcPts val="0"/>
              </a:spcBef>
              <a:spcAft>
                <a:spcPts val="0"/>
              </a:spcAft>
              <a:buClr>
                <a:schemeClr val="lt1"/>
              </a:buClr>
              <a:buSzPts val="2100"/>
              <a:buChar char="●"/>
            </a:pPr>
            <a:r>
              <a:rPr lang="en" sz="2100">
                <a:solidFill>
                  <a:schemeClr val="lt1"/>
                </a:solidFill>
              </a:rPr>
              <a:t>Highly Scalable</a:t>
            </a:r>
            <a:endParaRPr>
              <a:solidFill>
                <a:schemeClr val="lt1"/>
              </a:solidFill>
            </a:endParaRPr>
          </a:p>
        </p:txBody>
      </p:sp>
      <p:sp>
        <p:nvSpPr>
          <p:cNvPr id="377" name="Google Shape;377;p44"/>
          <p:cNvSpPr txBox="1">
            <a:spLocks noGrp="1"/>
          </p:cNvSpPr>
          <p:nvPr>
            <p:ph type="ctrTitle" idx="4"/>
          </p:nvPr>
        </p:nvSpPr>
        <p:spPr>
          <a:xfrm>
            <a:off x="1074225" y="626727"/>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txBox="1"/>
          <p:nvPr/>
        </p:nvSpPr>
        <p:spPr>
          <a:xfrm>
            <a:off x="789825" y="1001725"/>
            <a:ext cx="7351200" cy="18225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0"/>
              </a:spcBef>
              <a:spcAft>
                <a:spcPts val="0"/>
              </a:spcAft>
              <a:buClr>
                <a:schemeClr val="lt1"/>
              </a:buClr>
              <a:buSzPts val="1900"/>
              <a:buChar char="●"/>
            </a:pPr>
            <a:r>
              <a:rPr lang="en" sz="1900">
                <a:solidFill>
                  <a:schemeClr val="lt1"/>
                </a:solidFill>
              </a:rPr>
              <a:t>Computer vision performance could be improved</a:t>
            </a:r>
            <a:endParaRPr sz="1900">
              <a:solidFill>
                <a:schemeClr val="lt1"/>
              </a:solidFill>
            </a:endParaRPr>
          </a:p>
          <a:p>
            <a:pPr marL="457200" lvl="0" indent="-349250" algn="l" rtl="0">
              <a:lnSpc>
                <a:spcPct val="115000"/>
              </a:lnSpc>
              <a:spcBef>
                <a:spcPts val="0"/>
              </a:spcBef>
              <a:spcAft>
                <a:spcPts val="0"/>
              </a:spcAft>
              <a:buClr>
                <a:schemeClr val="lt1"/>
              </a:buClr>
              <a:buSzPts val="1900"/>
              <a:buChar char="●"/>
            </a:pPr>
            <a:r>
              <a:rPr lang="en" sz="1900">
                <a:solidFill>
                  <a:schemeClr val="lt1"/>
                </a:solidFill>
              </a:rPr>
              <a:t>UI could be improved</a:t>
            </a:r>
            <a:endParaRPr sz="1900">
              <a:solidFill>
                <a:schemeClr val="lt1"/>
              </a:solidFill>
            </a:endParaRPr>
          </a:p>
          <a:p>
            <a:pPr marL="457200" lvl="0" indent="-349250" algn="l" rtl="0">
              <a:lnSpc>
                <a:spcPct val="115000"/>
              </a:lnSpc>
              <a:spcBef>
                <a:spcPts val="0"/>
              </a:spcBef>
              <a:spcAft>
                <a:spcPts val="0"/>
              </a:spcAft>
              <a:buClr>
                <a:schemeClr val="lt1"/>
              </a:buClr>
              <a:buSzPts val="1900"/>
              <a:buChar char="●"/>
            </a:pPr>
            <a:r>
              <a:rPr lang="en" sz="1900">
                <a:solidFill>
                  <a:schemeClr val="lt1"/>
                </a:solidFill>
              </a:rPr>
              <a:t>Physical limitation (Not a complete WEB service)</a:t>
            </a:r>
            <a:endParaRPr sz="1900">
              <a:solidFill>
                <a:schemeClr val="lt1"/>
              </a:solidFill>
            </a:endParaRPr>
          </a:p>
          <a:p>
            <a:pPr marL="457200" lvl="0" indent="-349250" algn="l" rtl="0">
              <a:lnSpc>
                <a:spcPct val="115000"/>
              </a:lnSpc>
              <a:spcBef>
                <a:spcPts val="0"/>
              </a:spcBef>
              <a:spcAft>
                <a:spcPts val="0"/>
              </a:spcAft>
              <a:buClr>
                <a:schemeClr val="lt1"/>
              </a:buClr>
              <a:buSzPts val="1900"/>
              <a:buChar char="●"/>
            </a:pPr>
            <a:r>
              <a:rPr lang="en" sz="1900">
                <a:solidFill>
                  <a:schemeClr val="lt1"/>
                </a:solidFill>
              </a:rPr>
              <a:t>Contains limited Functionality and services</a:t>
            </a:r>
            <a:endParaRPr sz="1900">
              <a:solidFill>
                <a:schemeClr val="lt1"/>
              </a:solidFill>
            </a:endParaRPr>
          </a:p>
          <a:p>
            <a:pPr marL="457200" lvl="0" indent="-349250" algn="l" rtl="0">
              <a:lnSpc>
                <a:spcPct val="115000"/>
              </a:lnSpc>
              <a:spcBef>
                <a:spcPts val="0"/>
              </a:spcBef>
              <a:spcAft>
                <a:spcPts val="0"/>
              </a:spcAft>
              <a:buClr>
                <a:schemeClr val="lt1"/>
              </a:buClr>
              <a:buSzPts val="1900"/>
              <a:buChar char="●"/>
            </a:pPr>
            <a:r>
              <a:rPr lang="en" sz="1900">
                <a:solidFill>
                  <a:schemeClr val="lt1"/>
                </a:solidFill>
              </a:rPr>
              <a:t>Limited hardware resources and sensors</a:t>
            </a:r>
            <a:endParaRPr sz="2200">
              <a:solidFill>
                <a:schemeClr val="lt1"/>
              </a:solidFill>
            </a:endParaRPr>
          </a:p>
        </p:txBody>
      </p:sp>
      <p:sp>
        <p:nvSpPr>
          <p:cNvPr id="383" name="Google Shape;383;p45"/>
          <p:cNvSpPr txBox="1"/>
          <p:nvPr/>
        </p:nvSpPr>
        <p:spPr>
          <a:xfrm>
            <a:off x="952500" y="355225"/>
            <a:ext cx="3000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oboto Black"/>
                <a:ea typeface="Roboto Black"/>
                <a:cs typeface="Roboto Black"/>
                <a:sym typeface="Roboto Black"/>
              </a:rPr>
              <a:t>Cons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lnSpc>
                <a:spcPct val="115000"/>
              </a:lnSpc>
              <a:spcBef>
                <a:spcPts val="1800"/>
              </a:spcBef>
              <a:spcAft>
                <a:spcPts val="600"/>
              </a:spcAft>
              <a:buClr>
                <a:schemeClr val="dk1"/>
              </a:buClr>
              <a:buSzPts val="1100"/>
              <a:buFont typeface="Arial"/>
              <a:buNone/>
            </a:pPr>
            <a:r>
              <a:rPr lang="en" sz="1600"/>
              <a:t>Future work</a:t>
            </a:r>
            <a:endParaRPr/>
          </a:p>
        </p:txBody>
      </p:sp>
      <p:sp>
        <p:nvSpPr>
          <p:cNvPr id="389" name="Google Shape;389;p46"/>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AutoNum type="arabicPeriod"/>
            </a:pPr>
            <a:r>
              <a:rPr lang="en" sz="1900"/>
              <a:t>State of the art CV</a:t>
            </a:r>
            <a:endParaRPr sz="1900"/>
          </a:p>
          <a:p>
            <a:pPr marL="457200" lvl="0" indent="-349250" algn="l" rtl="0">
              <a:spcBef>
                <a:spcPts val="1600"/>
              </a:spcBef>
              <a:spcAft>
                <a:spcPts val="0"/>
              </a:spcAft>
              <a:buSzPts val="1900"/>
              <a:buAutoNum type="arabicPeriod"/>
            </a:pPr>
            <a:r>
              <a:rPr lang="en" sz="1900"/>
              <a:t>Add more Services mashups</a:t>
            </a:r>
            <a:endParaRPr sz="1900"/>
          </a:p>
          <a:p>
            <a:pPr marL="457200" lvl="0" indent="-349250" algn="l" rtl="0">
              <a:spcBef>
                <a:spcPts val="1600"/>
              </a:spcBef>
              <a:spcAft>
                <a:spcPts val="0"/>
              </a:spcAft>
              <a:buSzPts val="1900"/>
              <a:buAutoNum type="arabicPeriod"/>
            </a:pPr>
            <a:r>
              <a:rPr lang="en" sz="1900"/>
              <a:t>Add more participants in the Service Architecture</a:t>
            </a:r>
            <a:endParaRPr sz="1900"/>
          </a:p>
          <a:p>
            <a:pPr marL="457200" lvl="0" indent="-349250" algn="l" rtl="0">
              <a:spcBef>
                <a:spcPts val="1600"/>
              </a:spcBef>
              <a:spcAft>
                <a:spcPts val="1600"/>
              </a:spcAft>
              <a:buSzPts val="1900"/>
              <a:buAutoNum type="arabicPeriod"/>
            </a:pPr>
            <a:r>
              <a:rPr lang="en" sz="1900"/>
              <a:t>Integrate hybrid model: edge and cloud based services.</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Work division and Contribution:</a:t>
            </a:r>
            <a:endParaRPr/>
          </a:p>
        </p:txBody>
      </p:sp>
      <p:cxnSp>
        <p:nvCxnSpPr>
          <p:cNvPr id="395" name="Google Shape;395;p4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96" name="Google Shape;396;p47"/>
          <p:cNvPicPr preferRelativeResize="0"/>
          <p:nvPr/>
        </p:nvPicPr>
        <p:blipFill>
          <a:blip r:embed="rId3">
            <a:alphaModFix/>
          </a:blip>
          <a:stretch>
            <a:fillRect/>
          </a:stretch>
        </p:blipFill>
        <p:spPr>
          <a:xfrm>
            <a:off x="1301075" y="1307577"/>
            <a:ext cx="5486698" cy="3594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SOA Goal</a:t>
            </a:r>
            <a:endParaRPr/>
          </a:p>
        </p:txBody>
      </p:sp>
      <p:cxnSp>
        <p:nvCxnSpPr>
          <p:cNvPr id="222" name="Google Shape;222;p2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23" name="Google Shape;223;p21"/>
          <p:cNvSpPr txBox="1"/>
          <p:nvPr/>
        </p:nvSpPr>
        <p:spPr>
          <a:xfrm>
            <a:off x="311700" y="1359575"/>
            <a:ext cx="8520600" cy="2409000"/>
          </a:xfrm>
          <a:prstGeom prst="rect">
            <a:avLst/>
          </a:prstGeom>
          <a:noFill/>
          <a:ln>
            <a:noFill/>
          </a:ln>
        </p:spPr>
        <p:txBody>
          <a:bodyPr spcFirstLastPara="1" wrap="square" lIns="91425" tIns="91425" rIns="91425" bIns="91425" anchor="t" anchorCtr="0">
            <a:spAutoFit/>
          </a:bodyPr>
          <a:lstStyle/>
          <a:p>
            <a:pPr marL="457200" lvl="0"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Enable automated monitoring of homes and minimize human labor required</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Enable intruder threat resolution through methods such as alerting neighbors or emergency services</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Provide automated recognition of trusted humans through face recognition</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Enable automated storage of evidence (photo/video) of suspected threats</a:t>
            </a:r>
            <a:endParaRPr sz="1700" dirty="0">
              <a:solidFill>
                <a:schemeClr val="lt1"/>
              </a:solidFill>
              <a:latin typeface="Roboto Light"/>
              <a:ea typeface="Roboto Light"/>
              <a:cs typeface="Roboto Light"/>
              <a:sym typeface="Roboto Light"/>
            </a:endParaRPr>
          </a:p>
          <a:p>
            <a:pPr marL="914400" lvl="1" indent="-336550" algn="l" rtl="0">
              <a:lnSpc>
                <a:spcPct val="150000"/>
              </a:lnSpc>
              <a:spcBef>
                <a:spcPts val="0"/>
              </a:spcBef>
              <a:spcAft>
                <a:spcPts val="0"/>
              </a:spcAft>
              <a:buClr>
                <a:schemeClr val="lt1"/>
              </a:buClr>
              <a:buSzPts val="1700"/>
              <a:buFont typeface="Roboto Light"/>
              <a:buChar char="○"/>
            </a:pPr>
            <a:r>
              <a:rPr lang="en" sz="1700" dirty="0">
                <a:solidFill>
                  <a:schemeClr val="lt1"/>
                </a:solidFill>
                <a:latin typeface="Roboto Light"/>
                <a:ea typeface="Roboto Light"/>
                <a:cs typeface="Roboto Light"/>
                <a:sym typeface="Roboto Light"/>
              </a:rPr>
              <a:t>Enable retrieval of evidence of suspected threats</a:t>
            </a:r>
            <a:endParaRPr sz="1700" dirty="0">
              <a:solidFill>
                <a:schemeClr val="lt1"/>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Lessons Learned</a:t>
            </a:r>
            <a:endParaRPr/>
          </a:p>
        </p:txBody>
      </p:sp>
      <p:cxnSp>
        <p:nvCxnSpPr>
          <p:cNvPr id="402" name="Google Shape;402;p4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03" name="Google Shape;403;p48"/>
          <p:cNvSpPr txBox="1"/>
          <p:nvPr/>
        </p:nvSpPr>
        <p:spPr>
          <a:xfrm>
            <a:off x="311700" y="1359575"/>
            <a:ext cx="8520600" cy="2016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chemeClr val="lt1"/>
              </a:buClr>
              <a:buSzPts val="1400"/>
              <a:buFont typeface="Roboto Light"/>
              <a:buChar char="●"/>
            </a:pPr>
            <a:r>
              <a:rPr lang="en">
                <a:solidFill>
                  <a:schemeClr val="lt1"/>
                </a:solidFill>
                <a:latin typeface="Roboto Light"/>
                <a:ea typeface="Roboto Light"/>
                <a:cs typeface="Roboto Light"/>
                <a:sym typeface="Roboto Light"/>
              </a:rPr>
              <a:t>Node-Red is simple but that can become a limiting factor. It has less flexibility than coding in a native environment</a:t>
            </a:r>
            <a:endParaRPr>
              <a:solidFill>
                <a:schemeClr val="lt1"/>
              </a:solidFill>
              <a:latin typeface="Roboto Light"/>
              <a:ea typeface="Roboto Light"/>
              <a:cs typeface="Roboto Light"/>
              <a:sym typeface="Roboto Light"/>
            </a:endParaRPr>
          </a:p>
          <a:p>
            <a:pPr marL="457200" lvl="0" indent="-317500" algn="l" rtl="0">
              <a:lnSpc>
                <a:spcPct val="150000"/>
              </a:lnSpc>
              <a:spcBef>
                <a:spcPts val="0"/>
              </a:spcBef>
              <a:spcAft>
                <a:spcPts val="0"/>
              </a:spcAft>
              <a:buClr>
                <a:schemeClr val="lt1"/>
              </a:buClr>
              <a:buSzPts val="1400"/>
              <a:buFont typeface="Roboto Light"/>
              <a:buChar char="●"/>
            </a:pPr>
            <a:r>
              <a:rPr lang="en">
                <a:solidFill>
                  <a:schemeClr val="lt1"/>
                </a:solidFill>
                <a:latin typeface="Roboto Light"/>
                <a:ea typeface="Roboto Light"/>
                <a:cs typeface="Roboto Light"/>
                <a:sym typeface="Roboto Light"/>
              </a:rPr>
              <a:t>Can be tricky to use poorly documented APIs (e.g. unofficial Node-Red wrapper of AWS SDK for Javascript made by a random person)</a:t>
            </a:r>
            <a:endParaRPr>
              <a:solidFill>
                <a:schemeClr val="lt1"/>
              </a:solidFill>
              <a:latin typeface="Roboto Light"/>
              <a:ea typeface="Roboto Light"/>
              <a:cs typeface="Roboto Light"/>
              <a:sym typeface="Roboto Light"/>
            </a:endParaRPr>
          </a:p>
          <a:p>
            <a:pPr marL="457200" lvl="0" indent="-317500" algn="l" rtl="0">
              <a:lnSpc>
                <a:spcPct val="150000"/>
              </a:lnSpc>
              <a:spcBef>
                <a:spcPts val="0"/>
              </a:spcBef>
              <a:spcAft>
                <a:spcPts val="0"/>
              </a:spcAft>
              <a:buClr>
                <a:schemeClr val="lt1"/>
              </a:buClr>
              <a:buSzPts val="1400"/>
              <a:buFont typeface="Roboto Light"/>
              <a:buChar char="●"/>
            </a:pPr>
            <a:r>
              <a:rPr lang="en">
                <a:solidFill>
                  <a:schemeClr val="lt1"/>
                </a:solidFill>
                <a:latin typeface="Roboto Light"/>
                <a:ea typeface="Roboto Light"/>
                <a:cs typeface="Roboto Light"/>
                <a:sym typeface="Roboto Light"/>
              </a:rPr>
              <a:t>Importance of using a shared, synchronized space that keeps everyone aware of the status of each part of the project. (e.g. Trello Board)</a:t>
            </a:r>
            <a:endParaRPr>
              <a:solidFill>
                <a:schemeClr val="lt1"/>
              </a:solidFill>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07"/>
        <p:cNvGrpSpPr/>
        <p:nvPr/>
      </p:nvGrpSpPr>
      <p:grpSpPr>
        <a:xfrm>
          <a:off x="0" y="0"/>
          <a:ext cx="0" cy="0"/>
          <a:chOff x="0" y="0"/>
          <a:chExt cx="0" cy="0"/>
        </a:xfrm>
      </p:grpSpPr>
      <p:sp>
        <p:nvSpPr>
          <p:cNvPr id="408" name="Google Shape;408;p4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500"/>
              <a:t>Thank you</a:t>
            </a:r>
            <a:endParaRPr sz="3500"/>
          </a:p>
        </p:txBody>
      </p:sp>
      <p:grpSp>
        <p:nvGrpSpPr>
          <p:cNvPr id="409" name="Google Shape;409;p49"/>
          <p:cNvGrpSpPr/>
          <p:nvPr/>
        </p:nvGrpSpPr>
        <p:grpSpPr>
          <a:xfrm flipH="1">
            <a:off x="-4531426" y="-117297"/>
            <a:ext cx="7324051" cy="5378088"/>
            <a:chOff x="238125" y="262775"/>
            <a:chExt cx="7092825" cy="5151425"/>
          </a:xfrm>
        </p:grpSpPr>
        <p:sp>
          <p:nvSpPr>
            <p:cNvPr id="410" name="Google Shape;410;p49"/>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27"/>
        <p:cNvGrpSpPr/>
        <p:nvPr/>
      </p:nvGrpSpPr>
      <p:grpSpPr>
        <a:xfrm>
          <a:off x="0" y="0"/>
          <a:ext cx="0" cy="0"/>
          <a:chOff x="0" y="0"/>
          <a:chExt cx="0" cy="0"/>
        </a:xfrm>
      </p:grpSpPr>
      <p:sp>
        <p:nvSpPr>
          <p:cNvPr id="228" name="Google Shape;228;p22"/>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SOA design-Community Model</a:t>
            </a:r>
            <a:endParaRPr>
              <a:solidFill>
                <a:srgbClr val="FFFFFF"/>
              </a:solidFill>
            </a:endParaRPr>
          </a:p>
        </p:txBody>
      </p:sp>
      <p:cxnSp>
        <p:nvCxnSpPr>
          <p:cNvPr id="229" name="Google Shape;229;p2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30" name="Google Shape;230;p22"/>
          <p:cNvPicPr preferRelativeResize="0"/>
          <p:nvPr/>
        </p:nvPicPr>
        <p:blipFill>
          <a:blip r:embed="rId3">
            <a:alphaModFix/>
          </a:blip>
          <a:stretch>
            <a:fillRect/>
          </a:stretch>
        </p:blipFill>
        <p:spPr>
          <a:xfrm>
            <a:off x="2056688" y="1354025"/>
            <a:ext cx="5030632" cy="3587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34"/>
        <p:cNvGrpSpPr/>
        <p:nvPr/>
      </p:nvGrpSpPr>
      <p:grpSpPr>
        <a:xfrm>
          <a:off x="0" y="0"/>
          <a:ext cx="0" cy="0"/>
          <a:chOff x="0" y="0"/>
          <a:chExt cx="0" cy="0"/>
        </a:xfrm>
      </p:grpSpPr>
      <p:sp>
        <p:nvSpPr>
          <p:cNvPr id="235" name="Google Shape;235;p23"/>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SOA design-Architecture</a:t>
            </a:r>
            <a:endParaRPr>
              <a:solidFill>
                <a:srgbClr val="FFFFFF"/>
              </a:solidFill>
            </a:endParaRPr>
          </a:p>
        </p:txBody>
      </p:sp>
      <p:cxnSp>
        <p:nvCxnSpPr>
          <p:cNvPr id="236" name="Google Shape;236;p2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37" name="Google Shape;237;p23"/>
          <p:cNvPicPr preferRelativeResize="0"/>
          <p:nvPr/>
        </p:nvPicPr>
        <p:blipFill>
          <a:blip r:embed="rId3">
            <a:alphaModFix/>
          </a:blip>
          <a:stretch>
            <a:fillRect/>
          </a:stretch>
        </p:blipFill>
        <p:spPr>
          <a:xfrm>
            <a:off x="1079038" y="1721625"/>
            <a:ext cx="6985925" cy="27876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41"/>
        <p:cNvGrpSpPr/>
        <p:nvPr/>
      </p:nvGrpSpPr>
      <p:grpSpPr>
        <a:xfrm>
          <a:off x="0" y="0"/>
          <a:ext cx="0" cy="0"/>
          <a:chOff x="0" y="0"/>
          <a:chExt cx="0" cy="0"/>
        </a:xfrm>
      </p:grpSpPr>
      <p:sp>
        <p:nvSpPr>
          <p:cNvPr id="242" name="Google Shape;242;p24"/>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SOA design-Service Contracts</a:t>
            </a:r>
            <a:endParaRPr>
              <a:solidFill>
                <a:srgbClr val="FFFFFF"/>
              </a:solidFill>
            </a:endParaRPr>
          </a:p>
        </p:txBody>
      </p:sp>
      <p:cxnSp>
        <p:nvCxnSpPr>
          <p:cNvPr id="243" name="Google Shape;243;p2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44" name="Google Shape;244;p24"/>
          <p:cNvPicPr preferRelativeResize="0"/>
          <p:nvPr/>
        </p:nvPicPr>
        <p:blipFill>
          <a:blip r:embed="rId3">
            <a:alphaModFix/>
          </a:blip>
          <a:stretch>
            <a:fillRect/>
          </a:stretch>
        </p:blipFill>
        <p:spPr>
          <a:xfrm>
            <a:off x="152400" y="1403550"/>
            <a:ext cx="4801274" cy="2954625"/>
          </a:xfrm>
          <a:prstGeom prst="rect">
            <a:avLst/>
          </a:prstGeom>
          <a:noFill/>
          <a:ln>
            <a:noFill/>
          </a:ln>
        </p:spPr>
      </p:pic>
      <p:pic>
        <p:nvPicPr>
          <p:cNvPr id="245" name="Google Shape;245;p24"/>
          <p:cNvPicPr preferRelativeResize="0"/>
          <p:nvPr/>
        </p:nvPicPr>
        <p:blipFill>
          <a:blip r:embed="rId4">
            <a:alphaModFix/>
          </a:blip>
          <a:stretch>
            <a:fillRect/>
          </a:stretch>
        </p:blipFill>
        <p:spPr>
          <a:xfrm>
            <a:off x="5166375" y="1457450"/>
            <a:ext cx="2580700" cy="3077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5"/>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Business Process</a:t>
            </a:r>
            <a:endParaRPr/>
          </a:p>
        </p:txBody>
      </p:sp>
      <p:cxnSp>
        <p:nvCxnSpPr>
          <p:cNvPr id="251" name="Google Shape;25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52" name="Google Shape;252;p25"/>
          <p:cNvSpPr txBox="1"/>
          <p:nvPr/>
        </p:nvSpPr>
        <p:spPr>
          <a:xfrm>
            <a:off x="311700" y="1359575"/>
            <a:ext cx="8520600" cy="4464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endParaRPr sz="1700">
              <a:solidFill>
                <a:schemeClr val="lt1"/>
              </a:solidFill>
              <a:latin typeface="Roboto Light"/>
              <a:ea typeface="Roboto Light"/>
              <a:cs typeface="Roboto Light"/>
              <a:sym typeface="Roboto Light"/>
            </a:endParaRPr>
          </a:p>
        </p:txBody>
      </p:sp>
      <p:pic>
        <p:nvPicPr>
          <p:cNvPr id="253" name="Google Shape;253;p25"/>
          <p:cNvPicPr preferRelativeResize="0"/>
          <p:nvPr/>
        </p:nvPicPr>
        <p:blipFill>
          <a:blip r:embed="rId3">
            <a:alphaModFix/>
          </a:blip>
          <a:stretch>
            <a:fillRect/>
          </a:stretch>
        </p:blipFill>
        <p:spPr>
          <a:xfrm>
            <a:off x="2126450" y="1244525"/>
            <a:ext cx="5267205" cy="3898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Technologies Used</a:t>
            </a:r>
            <a:endParaRPr/>
          </a:p>
        </p:txBody>
      </p:sp>
      <p:pic>
        <p:nvPicPr>
          <p:cNvPr id="259" name="Google Shape;259;p26"/>
          <p:cNvPicPr preferRelativeResize="0"/>
          <p:nvPr/>
        </p:nvPicPr>
        <p:blipFill rotWithShape="1">
          <a:blip r:embed="rId3">
            <a:alphaModFix/>
          </a:blip>
          <a:srcRect r="37515"/>
          <a:stretch/>
        </p:blipFill>
        <p:spPr>
          <a:xfrm>
            <a:off x="1864175" y="1279850"/>
            <a:ext cx="4617948" cy="3594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MQTT</a:t>
            </a:r>
            <a:endParaRPr/>
          </a:p>
        </p:txBody>
      </p:sp>
      <p:cxnSp>
        <p:nvCxnSpPr>
          <p:cNvPr id="265" name="Google Shape;265;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66" name="Google Shape;266;p27"/>
          <p:cNvSpPr txBox="1"/>
          <p:nvPr/>
        </p:nvSpPr>
        <p:spPr>
          <a:xfrm>
            <a:off x="504275" y="1445550"/>
            <a:ext cx="7860900" cy="270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Roboto Light"/>
              <a:ea typeface="Roboto Light"/>
              <a:cs typeface="Roboto Light"/>
              <a:sym typeface="Roboto Light"/>
            </a:endParaRPr>
          </a:p>
          <a:p>
            <a:pPr marL="457200" lvl="0" indent="-317500" algn="l" rtl="0">
              <a:spcBef>
                <a:spcPts val="0"/>
              </a:spcBef>
              <a:spcAft>
                <a:spcPts val="0"/>
              </a:spcAft>
              <a:buClr>
                <a:schemeClr val="lt1"/>
              </a:buClr>
              <a:buSzPts val="1400"/>
              <a:buFont typeface="Roboto Light"/>
              <a:buChar char="●"/>
            </a:pPr>
            <a:r>
              <a:rPr lang="en" sz="1700" b="1">
                <a:solidFill>
                  <a:schemeClr val="lt1"/>
                </a:solidFill>
                <a:latin typeface="Roboto"/>
                <a:ea typeface="Roboto"/>
                <a:cs typeface="Roboto"/>
                <a:sym typeface="Roboto"/>
              </a:rPr>
              <a:t>MQTT is a publish and subscribe network protocol to transport messages</a:t>
            </a:r>
            <a:endParaRPr sz="1700" b="1">
              <a:solidFill>
                <a:schemeClr val="lt1"/>
              </a:solidFill>
              <a:latin typeface="Roboto"/>
              <a:ea typeface="Roboto"/>
              <a:cs typeface="Roboto"/>
              <a:sym typeface="Roboto"/>
            </a:endParaRPr>
          </a:p>
          <a:p>
            <a:pPr marL="457200" lvl="0"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It is available as a node in Node-Red</a:t>
            </a:r>
            <a:endParaRPr sz="1700" b="1">
              <a:solidFill>
                <a:schemeClr val="lt1"/>
              </a:solidFill>
              <a:latin typeface="Roboto"/>
              <a:ea typeface="Roboto"/>
              <a:cs typeface="Roboto"/>
              <a:sym typeface="Roboto"/>
            </a:endParaRPr>
          </a:p>
          <a:p>
            <a:pPr marL="914400" lvl="1"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MQTT in node subscribes to a message to a message broker</a:t>
            </a:r>
            <a:endParaRPr sz="1700" b="1">
              <a:solidFill>
                <a:schemeClr val="lt1"/>
              </a:solidFill>
              <a:latin typeface="Roboto"/>
              <a:ea typeface="Roboto"/>
              <a:cs typeface="Roboto"/>
              <a:sym typeface="Roboto"/>
            </a:endParaRPr>
          </a:p>
          <a:p>
            <a:pPr marL="914400" lvl="1"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MQTT out node publishes a message to a broker. </a:t>
            </a:r>
            <a:endParaRPr sz="1700" b="1">
              <a:solidFill>
                <a:schemeClr val="lt1"/>
              </a:solidFill>
              <a:latin typeface="Roboto"/>
              <a:ea typeface="Roboto"/>
              <a:cs typeface="Roboto"/>
              <a:sym typeface="Roboto"/>
            </a:endParaRPr>
          </a:p>
          <a:p>
            <a:pPr marL="914400" lvl="1"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Used cloudmqtt as our message broker</a:t>
            </a:r>
            <a:endParaRPr sz="1700" b="1">
              <a:solidFill>
                <a:schemeClr val="lt1"/>
              </a:solidFill>
              <a:latin typeface="Roboto"/>
              <a:ea typeface="Roboto"/>
              <a:cs typeface="Roboto"/>
              <a:sym typeface="Roboto"/>
            </a:endParaRPr>
          </a:p>
          <a:p>
            <a:pPr marL="457200" lvl="0"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 User and neighbor communicate using MQTT protocol.</a:t>
            </a:r>
            <a:endParaRPr sz="1700" b="1">
              <a:solidFill>
                <a:schemeClr val="lt1"/>
              </a:solidFill>
              <a:latin typeface="Roboto"/>
              <a:ea typeface="Roboto"/>
              <a:cs typeface="Roboto"/>
              <a:sym typeface="Roboto"/>
            </a:endParaRPr>
          </a:p>
          <a:p>
            <a:pPr marL="914400" lvl="1" indent="-336550" algn="l" rtl="0">
              <a:spcBef>
                <a:spcPts val="0"/>
              </a:spcBef>
              <a:spcAft>
                <a:spcPts val="0"/>
              </a:spcAft>
              <a:buClr>
                <a:schemeClr val="lt1"/>
              </a:buClr>
              <a:buSzPts val="1700"/>
              <a:buFont typeface="Roboto"/>
              <a:buChar char="○"/>
            </a:pPr>
            <a:r>
              <a:rPr lang="en" sz="1700" b="1">
                <a:solidFill>
                  <a:schemeClr val="lt1"/>
                </a:solidFill>
                <a:latin typeface="Roboto"/>
                <a:ea typeface="Roboto"/>
                <a:cs typeface="Roboto"/>
                <a:sym typeface="Roboto"/>
              </a:rPr>
              <a:t>The user publishes and neighbor subscribes to a message that will alert using voice and message.</a:t>
            </a:r>
            <a:endParaRPr sz="1700" b="1">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626</Words>
  <Application>Microsoft Macintosh PowerPoint</Application>
  <PresentationFormat>On-screen Show (16:9)</PresentationFormat>
  <Paragraphs>102</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Roboto Thin</vt:lpstr>
      <vt:lpstr>Roboto Black</vt:lpstr>
      <vt:lpstr>Roboto</vt:lpstr>
      <vt:lpstr>Roboto Mono Thin</vt:lpstr>
      <vt:lpstr>Roboto Light</vt:lpstr>
      <vt:lpstr>Didact Gothic</vt:lpstr>
      <vt:lpstr>Bree Serif</vt:lpstr>
      <vt:lpstr>WEB PROPOSAL</vt:lpstr>
      <vt:lpstr>HomeSec</vt:lpstr>
      <vt:lpstr>Motivation</vt:lpstr>
      <vt:lpstr>SOA Goal</vt:lpstr>
      <vt:lpstr>SOA design-Community Model</vt:lpstr>
      <vt:lpstr>SOA design-Architecture</vt:lpstr>
      <vt:lpstr>SOA design-Service Contracts</vt:lpstr>
      <vt:lpstr>Business Process</vt:lpstr>
      <vt:lpstr>Technologies Used</vt:lpstr>
      <vt:lpstr>MQTT</vt:lpstr>
      <vt:lpstr>Node-Red-I</vt:lpstr>
      <vt:lpstr>Node-Red-II</vt:lpstr>
      <vt:lpstr>Telegram Bot API</vt:lpstr>
      <vt:lpstr>PowerPoint Presentation</vt:lpstr>
      <vt:lpstr>PowerPoint Presentation</vt:lpstr>
      <vt:lpstr>SOMA Activities</vt:lpstr>
      <vt:lpstr>SOA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Pros</vt:lpstr>
      <vt:lpstr>PowerPoint Presentation</vt:lpstr>
      <vt:lpstr>Future work</vt:lpstr>
      <vt:lpstr>Work division and Contribution:</vt:lpstr>
      <vt:lpstr>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HomeSec</dc:title>
  <cp:lastModifiedBy>Bibek KC</cp:lastModifiedBy>
  <cp:revision>2</cp:revision>
  <dcterms:modified xsi:type="dcterms:W3CDTF">2021-12-23T06:59:59Z</dcterms:modified>
</cp:coreProperties>
</file>